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82" r:id="rId4"/>
    <p:sldId id="283" r:id="rId5"/>
    <p:sldId id="286" r:id="rId6"/>
    <p:sldId id="287" r:id="rId7"/>
    <p:sldId id="284" r:id="rId8"/>
    <p:sldId id="288" r:id="rId9"/>
    <p:sldId id="289" r:id="rId10"/>
    <p:sldId id="285" r:id="rId11"/>
    <p:sldId id="290" r:id="rId12"/>
    <p:sldId id="292" r:id="rId13"/>
    <p:sldId id="293" r:id="rId14"/>
    <p:sldId id="291" r:id="rId15"/>
    <p:sldId id="294" r:id="rId16"/>
    <p:sldId id="271" r:id="rId17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0707"/>
    <a:srgbClr val="8D0D0D"/>
    <a:srgbClr val="9A0E0E"/>
    <a:srgbClr val="B31111"/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67" autoAdjust="0"/>
    <p:restoredTop sz="85900" autoAdjust="0"/>
  </p:normalViewPr>
  <p:slideViewPr>
    <p:cSldViewPr snapToGrid="0" showGuides="1">
      <p:cViewPr>
        <p:scale>
          <a:sx n="83" d="100"/>
          <a:sy n="83" d="100"/>
        </p:scale>
        <p:origin x="144" y="216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2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Employee Attrition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Tadd Backus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August 5,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Time’s effect on Attrition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0C7A48-316B-9A64-C7FF-AEB6766232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2890317"/>
              </p:ext>
            </p:extLst>
          </p:nvPr>
        </p:nvGraphicFramePr>
        <p:xfrm>
          <a:off x="5497804" y="5130996"/>
          <a:ext cx="2997473" cy="1512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718">
                  <a:extLst>
                    <a:ext uri="{9D8B030D-6E8A-4147-A177-3AD203B41FA5}">
                      <a16:colId xmlns:a16="http://schemas.microsoft.com/office/drawing/2014/main" val="2358375634"/>
                    </a:ext>
                  </a:extLst>
                </a:gridCol>
                <a:gridCol w="1060767">
                  <a:extLst>
                    <a:ext uri="{9D8B030D-6E8A-4147-A177-3AD203B41FA5}">
                      <a16:colId xmlns:a16="http://schemas.microsoft.com/office/drawing/2014/main" val="206791485"/>
                    </a:ext>
                  </a:extLst>
                </a:gridCol>
                <a:gridCol w="909988">
                  <a:extLst>
                    <a:ext uri="{9D8B030D-6E8A-4147-A177-3AD203B41FA5}">
                      <a16:colId xmlns:a16="http://schemas.microsoft.com/office/drawing/2014/main" val="682475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84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077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93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Attrition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302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45F4E17-C59A-F073-9A5D-BA99B018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55" y="914082"/>
            <a:ext cx="2857500" cy="5715000"/>
          </a:xfrm>
          <a:prstGeom prst="rect">
            <a:avLst/>
          </a:prstGeom>
        </p:spPr>
      </p:pic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094B39BD-024F-1F05-47B9-312CD5B002D4}"/>
              </a:ext>
            </a:extLst>
          </p:cNvPr>
          <p:cNvSpPr txBox="1">
            <a:spLocks/>
          </p:cNvSpPr>
          <p:nvPr/>
        </p:nvSpPr>
        <p:spPr>
          <a:xfrm>
            <a:off x="3405467" y="914082"/>
            <a:ext cx="4633472" cy="260398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Nearly 32% of employees that worked overtime left the company</a:t>
            </a:r>
          </a:p>
          <a:p>
            <a:r>
              <a:rPr lang="en-US" sz="1800" dirty="0"/>
              <a:t>Less than 10% of employees left if they didn’t work over 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EF58EC-E050-AB0D-B14A-7A8F6C355739}"/>
              </a:ext>
            </a:extLst>
          </p:cNvPr>
          <p:cNvSpPr/>
          <p:nvPr/>
        </p:nvSpPr>
        <p:spPr>
          <a:xfrm>
            <a:off x="7582602" y="6274448"/>
            <a:ext cx="912675" cy="365125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E9C9B0-76D6-4697-6C97-9D1FAA72FC20}"/>
              </a:ext>
            </a:extLst>
          </p:cNvPr>
          <p:cNvSpPr/>
          <p:nvPr/>
        </p:nvSpPr>
        <p:spPr>
          <a:xfrm>
            <a:off x="6540202" y="6274448"/>
            <a:ext cx="1042398" cy="365125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2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Job Satisfaction’s effect on Attrition for different Job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4AD70-E2F1-0B1A-CDD8-4C020DD5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1" y="914082"/>
            <a:ext cx="4762500" cy="5715000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E6043C40-8FCD-A530-42D2-52F5D9642778}"/>
              </a:ext>
            </a:extLst>
          </p:cNvPr>
          <p:cNvSpPr txBox="1">
            <a:spLocks/>
          </p:cNvSpPr>
          <p:nvPr/>
        </p:nvSpPr>
        <p:spPr>
          <a:xfrm>
            <a:off x="5290230" y="1081017"/>
            <a:ext cx="3652434" cy="4141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Job Satisfaction seems to have little impact on Attrition for most Job Roles</a:t>
            </a:r>
          </a:p>
          <a:p>
            <a:r>
              <a:rPr lang="en-US" sz="1800" dirty="0"/>
              <a:t>Some Job Roles look to have slightly higher Attrition at lower Job Satisfaction</a:t>
            </a:r>
          </a:p>
          <a:p>
            <a:pPr lvl="1"/>
            <a:r>
              <a:rPr lang="en-US" sz="1200" dirty="0"/>
              <a:t>Sales Representative</a:t>
            </a:r>
          </a:p>
          <a:p>
            <a:pPr lvl="1"/>
            <a:r>
              <a:rPr lang="en-US" sz="1200" dirty="0"/>
              <a:t>Sales Executive</a:t>
            </a:r>
          </a:p>
          <a:p>
            <a:pPr lvl="1"/>
            <a:r>
              <a:rPr lang="en-US" sz="1200" dirty="0"/>
              <a:t>Research Scientist</a:t>
            </a:r>
          </a:p>
          <a:p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C10195-73EA-8C1F-D680-CC3BE62A0A59}"/>
              </a:ext>
            </a:extLst>
          </p:cNvPr>
          <p:cNvSpPr/>
          <p:nvPr/>
        </p:nvSpPr>
        <p:spPr>
          <a:xfrm>
            <a:off x="546169" y="1193369"/>
            <a:ext cx="3963838" cy="552346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BB385B-9282-A502-8591-3543989A5573}"/>
              </a:ext>
            </a:extLst>
          </p:cNvPr>
          <p:cNvSpPr/>
          <p:nvPr/>
        </p:nvSpPr>
        <p:spPr>
          <a:xfrm>
            <a:off x="546169" y="1737538"/>
            <a:ext cx="3963838" cy="552346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08DAE-444E-25FD-BF20-BED0B5C7892F}"/>
              </a:ext>
            </a:extLst>
          </p:cNvPr>
          <p:cNvSpPr/>
          <p:nvPr/>
        </p:nvSpPr>
        <p:spPr>
          <a:xfrm>
            <a:off x="546169" y="2289884"/>
            <a:ext cx="3963838" cy="552346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174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Prediction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4A37FF-0823-8F63-62E9-7BB3BD8C5607}"/>
              </a:ext>
            </a:extLst>
          </p:cNvPr>
          <p:cNvSpPr/>
          <p:nvPr/>
        </p:nvSpPr>
        <p:spPr>
          <a:xfrm>
            <a:off x="42204" y="1260650"/>
            <a:ext cx="1406769" cy="914400"/>
          </a:xfrm>
          <a:prstGeom prst="roundRect">
            <a:avLst/>
          </a:prstGeom>
          <a:solidFill>
            <a:srgbClr val="C107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Happiness</a:t>
            </a:r>
            <a:br>
              <a:rPr lang="en-US" sz="1600" dirty="0"/>
            </a:br>
            <a:r>
              <a:rPr lang="en-US" sz="1600" dirty="0"/>
              <a:t>Weight=0.6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000E54-CDBE-E303-48D1-22D3E0B68001}"/>
              </a:ext>
            </a:extLst>
          </p:cNvPr>
          <p:cNvSpPr/>
          <p:nvPr/>
        </p:nvSpPr>
        <p:spPr>
          <a:xfrm>
            <a:off x="1519482" y="1260648"/>
            <a:ext cx="1284269" cy="914400"/>
          </a:xfrm>
          <a:prstGeom prst="roundRect">
            <a:avLst/>
          </a:prstGeom>
          <a:solidFill>
            <a:srgbClr val="C107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</a:t>
            </a:r>
            <a:br>
              <a:rPr lang="en-US" sz="1400" dirty="0"/>
            </a:br>
            <a:r>
              <a:rPr lang="en-US" sz="1400" dirty="0"/>
              <a:t>Weight=0.2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57A05C-8F02-FD59-3066-CEFC61B4F65F}"/>
              </a:ext>
            </a:extLst>
          </p:cNvPr>
          <p:cNvSpPr/>
          <p:nvPr/>
        </p:nvSpPr>
        <p:spPr>
          <a:xfrm>
            <a:off x="2874260" y="1295708"/>
            <a:ext cx="1597504" cy="914400"/>
          </a:xfrm>
          <a:prstGeom prst="roundRect">
            <a:avLst/>
          </a:prstGeom>
          <a:solidFill>
            <a:srgbClr val="C107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Experience</a:t>
            </a:r>
            <a:br>
              <a:rPr lang="en-US" sz="1400" dirty="0"/>
            </a:br>
            <a:r>
              <a:rPr lang="en-US" sz="1400" dirty="0"/>
              <a:t>Weight=0.2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50E5F1C-9B13-B621-E19F-897A36C3CBD6}"/>
              </a:ext>
            </a:extLst>
          </p:cNvPr>
          <p:cNvCxnSpPr>
            <a:cxnSpLocks/>
            <a:stCxn id="5" idx="2"/>
            <a:endCxn id="15" idx="1"/>
          </p:cNvCxnSpPr>
          <p:nvPr/>
        </p:nvCxnSpPr>
        <p:spPr>
          <a:xfrm rot="16200000" flipH="1">
            <a:off x="2037239" y="883400"/>
            <a:ext cx="659644" cy="3242944"/>
          </a:xfrm>
          <a:prstGeom prst="bentConnector2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D1C6F7-FD00-7F91-14C3-33F56FE0E220}"/>
              </a:ext>
            </a:extLst>
          </p:cNvPr>
          <p:cNvSpPr/>
          <p:nvPr/>
        </p:nvSpPr>
        <p:spPr>
          <a:xfrm>
            <a:off x="3988533" y="2377494"/>
            <a:ext cx="1759954" cy="914400"/>
          </a:xfrm>
          <a:prstGeom prst="roundRect">
            <a:avLst/>
          </a:prstGeom>
          <a:solidFill>
            <a:srgbClr val="C107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Weighted </a:t>
            </a:r>
            <a:r>
              <a:rPr lang="en-US" dirty="0" err="1"/>
              <a:t>kNN</a:t>
            </a:r>
            <a:r>
              <a:rPr lang="en-US" dirty="0"/>
              <a:t> Model</a:t>
            </a:r>
            <a:br>
              <a:rPr lang="en-US" dirty="0"/>
            </a:br>
            <a:r>
              <a:rPr lang="en-US" dirty="0"/>
              <a:t>Weight=0.5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C1B52C3-7FA2-660E-8E1E-FD90267E9EA7}"/>
              </a:ext>
            </a:extLst>
          </p:cNvPr>
          <p:cNvSpPr/>
          <p:nvPr/>
        </p:nvSpPr>
        <p:spPr>
          <a:xfrm>
            <a:off x="3988533" y="3566107"/>
            <a:ext cx="1759954" cy="914400"/>
          </a:xfrm>
          <a:prstGeom prst="roundRect">
            <a:avLst/>
          </a:prstGeom>
          <a:solidFill>
            <a:srgbClr val="C107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Weighted NB Model</a:t>
            </a:r>
            <a:br>
              <a:rPr lang="en-US" dirty="0"/>
            </a:br>
            <a:r>
              <a:rPr lang="en-US" dirty="0"/>
              <a:t>Weight=0.5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AC81D1-7B29-7789-9BC8-F98390F02CAC}"/>
              </a:ext>
            </a:extLst>
          </p:cNvPr>
          <p:cNvSpPr/>
          <p:nvPr/>
        </p:nvSpPr>
        <p:spPr>
          <a:xfrm>
            <a:off x="6695426" y="2971800"/>
            <a:ext cx="1759954" cy="914400"/>
          </a:xfrm>
          <a:prstGeom prst="roundRect">
            <a:avLst/>
          </a:prstGeom>
          <a:solidFill>
            <a:srgbClr val="C107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Combined Model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600DFF-A746-5878-83CA-BCBE018537B9}"/>
              </a:ext>
            </a:extLst>
          </p:cNvPr>
          <p:cNvSpPr/>
          <p:nvPr/>
        </p:nvSpPr>
        <p:spPr>
          <a:xfrm>
            <a:off x="42204" y="4612453"/>
            <a:ext cx="1406769" cy="914400"/>
          </a:xfrm>
          <a:prstGeom prst="roundRect">
            <a:avLst/>
          </a:prstGeom>
          <a:solidFill>
            <a:srgbClr val="C107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Happiness</a:t>
            </a:r>
            <a:br>
              <a:rPr lang="en-US" sz="1600" dirty="0"/>
            </a:br>
            <a:r>
              <a:rPr lang="en-US" sz="1600" dirty="0"/>
              <a:t>Weight=0.4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24EDCCE-2556-268C-9120-E7323F772B26}"/>
              </a:ext>
            </a:extLst>
          </p:cNvPr>
          <p:cNvSpPr/>
          <p:nvPr/>
        </p:nvSpPr>
        <p:spPr>
          <a:xfrm>
            <a:off x="1519482" y="4612451"/>
            <a:ext cx="1284269" cy="914400"/>
          </a:xfrm>
          <a:prstGeom prst="roundRect">
            <a:avLst/>
          </a:prstGeom>
          <a:solidFill>
            <a:srgbClr val="C107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</a:t>
            </a:r>
            <a:br>
              <a:rPr lang="en-US" sz="1400" dirty="0"/>
            </a:br>
            <a:r>
              <a:rPr lang="en-US" sz="1400" dirty="0"/>
              <a:t>Weight=0.2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D78D317-CA5E-DED6-8874-27F67A3C69E5}"/>
              </a:ext>
            </a:extLst>
          </p:cNvPr>
          <p:cNvSpPr/>
          <p:nvPr/>
        </p:nvSpPr>
        <p:spPr>
          <a:xfrm>
            <a:off x="2874260" y="4647511"/>
            <a:ext cx="1597504" cy="914400"/>
          </a:xfrm>
          <a:prstGeom prst="roundRect">
            <a:avLst/>
          </a:prstGeom>
          <a:solidFill>
            <a:srgbClr val="C107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Experience</a:t>
            </a:r>
            <a:br>
              <a:rPr lang="en-US" sz="1400" dirty="0"/>
            </a:br>
            <a:r>
              <a:rPr lang="en-US" sz="1400" dirty="0"/>
              <a:t>Weight=0.4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6C264A8C-E99A-AA83-74CF-03D79BFEBE99}"/>
              </a:ext>
            </a:extLst>
          </p:cNvPr>
          <p:cNvCxnSpPr>
            <a:cxnSpLocks/>
            <a:stCxn id="6" idx="2"/>
            <a:endCxn id="15" idx="1"/>
          </p:cNvCxnSpPr>
          <p:nvPr/>
        </p:nvCxnSpPr>
        <p:spPr>
          <a:xfrm rot="16200000" flipH="1">
            <a:off x="2745252" y="1591413"/>
            <a:ext cx="659646" cy="1826916"/>
          </a:xfrm>
          <a:prstGeom prst="bentConnector2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C808ACDE-1B97-F3BF-E2BA-BA5B7335EDA5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rot="16200000" flipH="1">
            <a:off x="3518479" y="2364640"/>
            <a:ext cx="624586" cy="315521"/>
          </a:xfrm>
          <a:prstGeom prst="bentConnector2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1476707-C1A7-B50B-5B05-CC4F4ED433C6}"/>
              </a:ext>
            </a:extLst>
          </p:cNvPr>
          <p:cNvCxnSpPr>
            <a:cxnSpLocks/>
            <a:stCxn id="55" idx="0"/>
            <a:endCxn id="27" idx="1"/>
          </p:cNvCxnSpPr>
          <p:nvPr/>
        </p:nvCxnSpPr>
        <p:spPr>
          <a:xfrm rot="5400000" flipH="1" flipV="1">
            <a:off x="2072488" y="2696408"/>
            <a:ext cx="589146" cy="3242944"/>
          </a:xfrm>
          <a:prstGeom prst="bentConnector2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5EF1549C-A36C-5AC6-149E-9C20BF9F7598}"/>
              </a:ext>
            </a:extLst>
          </p:cNvPr>
          <p:cNvCxnSpPr>
            <a:cxnSpLocks/>
            <a:stCxn id="56" idx="0"/>
            <a:endCxn id="27" idx="1"/>
          </p:cNvCxnSpPr>
          <p:nvPr/>
        </p:nvCxnSpPr>
        <p:spPr>
          <a:xfrm rot="5400000" flipH="1" flipV="1">
            <a:off x="2780503" y="3404421"/>
            <a:ext cx="589144" cy="1826916"/>
          </a:xfrm>
          <a:prstGeom prst="bentConnector2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36576679-65CE-0A33-4942-41CFD771F614}"/>
              </a:ext>
            </a:extLst>
          </p:cNvPr>
          <p:cNvCxnSpPr>
            <a:cxnSpLocks/>
            <a:stCxn id="57" idx="0"/>
            <a:endCxn id="27" idx="1"/>
          </p:cNvCxnSpPr>
          <p:nvPr/>
        </p:nvCxnSpPr>
        <p:spPr>
          <a:xfrm rot="5400000" flipH="1" flipV="1">
            <a:off x="3518670" y="4177649"/>
            <a:ext cx="624204" cy="315521"/>
          </a:xfrm>
          <a:prstGeom prst="bentConnector2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7B6D76F7-D4F9-BD6D-38D5-5BD2A87A6E07}"/>
              </a:ext>
            </a:extLst>
          </p:cNvPr>
          <p:cNvCxnSpPr>
            <a:cxnSpLocks/>
            <a:stCxn id="15" idx="3"/>
            <a:endCxn id="39" idx="1"/>
          </p:cNvCxnSpPr>
          <p:nvPr/>
        </p:nvCxnSpPr>
        <p:spPr>
          <a:xfrm>
            <a:off x="5748487" y="2834694"/>
            <a:ext cx="946939" cy="59430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95A466AD-F4EA-B756-6DF8-7527F34A632D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 flipV="1">
            <a:off x="5748487" y="3429000"/>
            <a:ext cx="946939" cy="59430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B61BE22-A446-E2D4-ADB3-848F5D5249B2}"/>
              </a:ext>
            </a:extLst>
          </p:cNvPr>
          <p:cNvSpPr txBox="1"/>
          <p:nvPr/>
        </p:nvSpPr>
        <p:spPr>
          <a:xfrm>
            <a:off x="1519482" y="71393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en-US" dirty="0">
                <a:solidFill>
                  <a:schemeClr val="bg1"/>
                </a:solidFill>
              </a:rPr>
              <a:t> Models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1A52AE-AE09-C48C-6CCB-B4703111495C}"/>
              </a:ext>
            </a:extLst>
          </p:cNvPr>
          <p:cNvSpPr txBox="1"/>
          <p:nvPr/>
        </p:nvSpPr>
        <p:spPr>
          <a:xfrm>
            <a:off x="1089877" y="569385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Naïve Bayes Models</a:t>
            </a:r>
          </a:p>
        </p:txBody>
      </p:sp>
      <p:sp>
        <p:nvSpPr>
          <p:cNvPr id="97" name="Content Placeholder 13">
            <a:extLst>
              <a:ext uri="{FF2B5EF4-FFF2-40B4-BE49-F238E27FC236}">
                <a16:creationId xmlns:a16="http://schemas.microsoft.com/office/drawing/2014/main" id="{BD84055B-2D6B-2437-D2EB-0335C6B0A4D2}"/>
              </a:ext>
            </a:extLst>
          </p:cNvPr>
          <p:cNvSpPr txBox="1">
            <a:spLocks/>
          </p:cNvSpPr>
          <p:nvPr/>
        </p:nvSpPr>
        <p:spPr>
          <a:xfrm>
            <a:off x="174337" y="2212830"/>
            <a:ext cx="2743200" cy="228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rmAutofit fontScale="92500" lnSpcReduction="10000"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Happiness Model</a:t>
            </a:r>
          </a:p>
          <a:p>
            <a:r>
              <a:rPr lang="en-US" sz="1800" dirty="0">
                <a:solidFill>
                  <a:schemeClr val="tx1"/>
                </a:solidFill>
              </a:rPr>
              <a:t>Age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DistanceFromHome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EnvironmentSatisfaction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JobSatisfaction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WorkLifeBalance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8" name="Content Placeholder 13">
            <a:extLst>
              <a:ext uri="{FF2B5EF4-FFF2-40B4-BE49-F238E27FC236}">
                <a16:creationId xmlns:a16="http://schemas.microsoft.com/office/drawing/2014/main" id="{C3CF6EE5-2EA2-F312-710E-6028126B0513}"/>
              </a:ext>
            </a:extLst>
          </p:cNvPr>
          <p:cNvSpPr txBox="1">
            <a:spLocks/>
          </p:cNvSpPr>
          <p:nvPr/>
        </p:nvSpPr>
        <p:spPr>
          <a:xfrm>
            <a:off x="3198425" y="2245165"/>
            <a:ext cx="2743200" cy="3351803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numCol="1" rtlCol="0" anchor="t">
            <a:normAutofit fontScale="92500" lnSpcReduction="10000"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Pay Model</a:t>
            </a:r>
          </a:p>
          <a:p>
            <a:r>
              <a:rPr lang="en-US" sz="1800" dirty="0">
                <a:solidFill>
                  <a:schemeClr val="tx1"/>
                </a:solidFill>
              </a:rPr>
              <a:t>Age</a:t>
            </a:r>
          </a:p>
          <a:p>
            <a:r>
              <a:rPr lang="en-US" sz="1800" dirty="0">
                <a:solidFill>
                  <a:schemeClr val="tx1"/>
                </a:solidFill>
              </a:rPr>
              <a:t>Daily Rate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HourlyRate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MonthlyIncome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MonthlyRate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PercentSalaryHike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PerformanceRating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StockOptionLevel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9" name="Content Placeholder 13">
            <a:extLst>
              <a:ext uri="{FF2B5EF4-FFF2-40B4-BE49-F238E27FC236}">
                <a16:creationId xmlns:a16="http://schemas.microsoft.com/office/drawing/2014/main" id="{CC7ACD05-0367-A6EC-2C4A-56C35A6CEBDD}"/>
              </a:ext>
            </a:extLst>
          </p:cNvPr>
          <p:cNvSpPr txBox="1">
            <a:spLocks/>
          </p:cNvSpPr>
          <p:nvPr/>
        </p:nvSpPr>
        <p:spPr>
          <a:xfrm>
            <a:off x="6265790" y="2245165"/>
            <a:ext cx="2743200" cy="439852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rmAutofit fontScale="85000" lnSpcReduction="20000"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Experience Model</a:t>
            </a:r>
          </a:p>
          <a:p>
            <a:r>
              <a:rPr lang="en-US" sz="1800" dirty="0">
                <a:solidFill>
                  <a:schemeClr val="tx1"/>
                </a:solidFill>
              </a:rPr>
              <a:t>Age</a:t>
            </a:r>
          </a:p>
          <a:p>
            <a:r>
              <a:rPr lang="en-US" sz="1800" dirty="0">
                <a:solidFill>
                  <a:schemeClr val="tx1"/>
                </a:solidFill>
              </a:rPr>
              <a:t>Education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JobLevel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JobInvolvement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JobSatisfaction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NumCompaniesWorked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TotalWorkingYears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TrainingTimesLastYear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YearsAtCompany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YearsInCurrentRole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YearsSinceLastPromotion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YearsWithCurrManager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0" name="Content Placeholder 13">
            <a:extLst>
              <a:ext uri="{FF2B5EF4-FFF2-40B4-BE49-F238E27FC236}">
                <a16:creationId xmlns:a16="http://schemas.microsoft.com/office/drawing/2014/main" id="{4E29F3B7-6137-B151-7035-88D64E6C2215}"/>
              </a:ext>
            </a:extLst>
          </p:cNvPr>
          <p:cNvSpPr txBox="1">
            <a:spLocks/>
          </p:cNvSpPr>
          <p:nvPr/>
        </p:nvSpPr>
        <p:spPr>
          <a:xfrm>
            <a:off x="156259" y="2194751"/>
            <a:ext cx="2743200" cy="394931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rmAutofit lnSpcReduction="10000"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Happiness Model</a:t>
            </a:r>
          </a:p>
          <a:p>
            <a:r>
              <a:rPr lang="en-US" sz="1800" dirty="0">
                <a:solidFill>
                  <a:schemeClr val="tx1"/>
                </a:solidFill>
              </a:rPr>
              <a:t>Age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DistanceFromHome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EnvironmentSatisfaction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JobSatisfaction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RelationshipSatisfaction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WorkLifeBalance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Gender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JobRole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MaritalStatus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1" name="Content Placeholder 13">
            <a:extLst>
              <a:ext uri="{FF2B5EF4-FFF2-40B4-BE49-F238E27FC236}">
                <a16:creationId xmlns:a16="http://schemas.microsoft.com/office/drawing/2014/main" id="{E7130AF5-1132-7424-A03E-4F21FC452C0A}"/>
              </a:ext>
            </a:extLst>
          </p:cNvPr>
          <p:cNvSpPr txBox="1">
            <a:spLocks/>
          </p:cNvSpPr>
          <p:nvPr/>
        </p:nvSpPr>
        <p:spPr>
          <a:xfrm>
            <a:off x="3180347" y="2227087"/>
            <a:ext cx="2743200" cy="439852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numCol="1" rtlCol="0" anchor="t">
            <a:normAutofit fontScale="92500" lnSpcReduction="20000"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Pay Model</a:t>
            </a:r>
          </a:p>
          <a:p>
            <a:r>
              <a:rPr lang="en-US" sz="1800" dirty="0">
                <a:solidFill>
                  <a:schemeClr val="tx1"/>
                </a:solidFill>
              </a:rPr>
              <a:t>Age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DailyRate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HourlyRate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MonthlyIncome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MonthlyRate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PercentSalaryHike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PerformanceRating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StockOptionLevel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Department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EducationField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Gender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JobRole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2" name="Content Placeholder 13">
            <a:extLst>
              <a:ext uri="{FF2B5EF4-FFF2-40B4-BE49-F238E27FC236}">
                <a16:creationId xmlns:a16="http://schemas.microsoft.com/office/drawing/2014/main" id="{B221099F-1A04-54D3-1FDC-6233A2622132}"/>
              </a:ext>
            </a:extLst>
          </p:cNvPr>
          <p:cNvSpPr txBox="1">
            <a:spLocks/>
          </p:cNvSpPr>
          <p:nvPr/>
        </p:nvSpPr>
        <p:spPr>
          <a:xfrm>
            <a:off x="6108508" y="2227087"/>
            <a:ext cx="2882404" cy="439852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Experience Model</a:t>
            </a:r>
          </a:p>
          <a:p>
            <a:r>
              <a:rPr lang="en-US" sz="1800" dirty="0">
                <a:solidFill>
                  <a:schemeClr val="tx1"/>
                </a:solidFill>
              </a:rPr>
              <a:t>Age</a:t>
            </a:r>
          </a:p>
          <a:p>
            <a:r>
              <a:rPr lang="en-US" sz="1800" dirty="0">
                <a:solidFill>
                  <a:schemeClr val="tx1"/>
                </a:solidFill>
              </a:rPr>
              <a:t>Education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JobLevel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JobInvolvement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JobSatisfaction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NumCompaniesWorked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TotalWorkingYears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YearsInCurrentRole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YearsSinceLastPromotion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YearsWithCurrManager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64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27" grpId="0" animBg="1"/>
      <p:bldP spid="39" grpId="0" animBg="1"/>
      <p:bldP spid="55" grpId="0" animBg="1"/>
      <p:bldP spid="56" grpId="0" animBg="1"/>
      <p:bldP spid="57" grpId="0" animBg="1"/>
      <p:bldP spid="94" grpId="0"/>
      <p:bldP spid="95" grpId="0"/>
      <p:bldP spid="97" grpId="0" animBg="1"/>
      <p:bldP spid="97" grpId="1" animBg="1"/>
      <p:bldP spid="98" grpId="0" animBg="1"/>
      <p:bldP spid="98" grpId="2" animBg="1"/>
      <p:bldP spid="99" grpId="0" animBg="1"/>
      <p:bldP spid="99" grpId="2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Prediction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2E832-93DB-14EF-CD0D-4DD5F09B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" y="866530"/>
            <a:ext cx="5943600" cy="4066674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93BF8170-FF08-DF25-04FA-B9149DD68324}"/>
              </a:ext>
            </a:extLst>
          </p:cNvPr>
          <p:cNvSpPr txBox="1">
            <a:spLocks/>
          </p:cNvSpPr>
          <p:nvPr/>
        </p:nvSpPr>
        <p:spPr>
          <a:xfrm>
            <a:off x="6094412" y="825020"/>
            <a:ext cx="2848251" cy="411887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Performed 200 test/train splits to test performance</a:t>
            </a:r>
          </a:p>
          <a:p>
            <a:r>
              <a:rPr lang="en-US" sz="1800" dirty="0"/>
              <a:t>Mean accuracy = 0.884</a:t>
            </a:r>
          </a:p>
          <a:p>
            <a:r>
              <a:rPr lang="en-US" sz="1800" dirty="0"/>
              <a:t>Mean sensitivity = 0.8525</a:t>
            </a:r>
          </a:p>
          <a:p>
            <a:r>
              <a:rPr lang="en-US" sz="1800" dirty="0"/>
              <a:t>Mean specificity = 0.7288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5DBD23-1D52-1F86-F584-756B6EF56066}"/>
              </a:ext>
            </a:extLst>
          </p:cNvPr>
          <p:cNvCxnSpPr>
            <a:cxnSpLocks/>
          </p:cNvCxnSpPr>
          <p:nvPr/>
        </p:nvCxnSpPr>
        <p:spPr>
          <a:xfrm flipH="1">
            <a:off x="5697415" y="1589649"/>
            <a:ext cx="618979" cy="1125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7569A1-54E9-DE53-D962-EB64B098B9E1}"/>
              </a:ext>
            </a:extLst>
          </p:cNvPr>
          <p:cNvCxnSpPr>
            <a:cxnSpLocks/>
          </p:cNvCxnSpPr>
          <p:nvPr/>
        </p:nvCxnSpPr>
        <p:spPr>
          <a:xfrm flipH="1" flipV="1">
            <a:off x="5697415" y="2082920"/>
            <a:ext cx="618979" cy="3423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61D3DA-44A0-8F5E-05BE-CB7D2441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7415" y="1702191"/>
            <a:ext cx="618979" cy="2681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89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Prediction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4FC26-EEDC-6A6D-E103-2340A4D6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" y="802542"/>
            <a:ext cx="6032500" cy="4127500"/>
          </a:xfrm>
          <a:prstGeom prst="rect">
            <a:avLst/>
          </a:prstGeom>
        </p:spPr>
      </p:pic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B33A315A-D794-62EE-33DB-03E524FA05A4}"/>
              </a:ext>
            </a:extLst>
          </p:cNvPr>
          <p:cNvSpPr txBox="1">
            <a:spLocks/>
          </p:cNvSpPr>
          <p:nvPr/>
        </p:nvSpPr>
        <p:spPr>
          <a:xfrm>
            <a:off x="6316322" y="825020"/>
            <a:ext cx="2626341" cy="411887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Linear Regression Variables</a:t>
            </a:r>
          </a:p>
          <a:p>
            <a:r>
              <a:rPr lang="en-US" sz="1600" dirty="0" err="1"/>
              <a:t>JobLevel</a:t>
            </a:r>
            <a:endParaRPr lang="en-US" sz="1600" dirty="0"/>
          </a:p>
          <a:p>
            <a:r>
              <a:rPr lang="en-US" sz="1600" dirty="0" err="1"/>
              <a:t>JobRole</a:t>
            </a:r>
            <a:endParaRPr lang="en-US" sz="1600" dirty="0"/>
          </a:p>
          <a:p>
            <a:r>
              <a:rPr lang="en-US" sz="1600" dirty="0" err="1"/>
              <a:t>TotalWorkingYears</a:t>
            </a:r>
            <a:endParaRPr lang="en-US" sz="1600" dirty="0"/>
          </a:p>
          <a:p>
            <a:r>
              <a:rPr lang="en-US" sz="1600" dirty="0" err="1"/>
              <a:t>DistanceFromHome</a:t>
            </a:r>
            <a:endParaRPr lang="en-US" sz="1600" dirty="0"/>
          </a:p>
          <a:p>
            <a:r>
              <a:rPr lang="en-US" sz="1600" dirty="0"/>
              <a:t>Age</a:t>
            </a:r>
          </a:p>
          <a:p>
            <a:r>
              <a:rPr lang="en-US" sz="1600" dirty="0" err="1"/>
              <a:t>PerformanceRating</a:t>
            </a:r>
            <a:endParaRPr lang="en-US" sz="1600" dirty="0"/>
          </a:p>
          <a:p>
            <a:r>
              <a:rPr lang="en-US" sz="1600" dirty="0" err="1"/>
              <a:t>YearsAtCompany</a:t>
            </a:r>
            <a:endParaRPr lang="en-US" sz="1600" dirty="0"/>
          </a:p>
          <a:p>
            <a:r>
              <a:rPr lang="en-US" sz="1600" dirty="0" err="1"/>
              <a:t>YearsSinceLastPromotion</a:t>
            </a:r>
            <a:endParaRPr lang="en-US" sz="1600" dirty="0"/>
          </a:p>
          <a:p>
            <a:r>
              <a:rPr lang="en-US" sz="1600" dirty="0" err="1"/>
              <a:t>OverTime</a:t>
            </a:r>
            <a:endParaRPr lang="en-US" sz="1600" dirty="0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E88D0A86-0ECE-2141-A66A-988259F88DF6}"/>
              </a:ext>
            </a:extLst>
          </p:cNvPr>
          <p:cNvSpPr txBox="1">
            <a:spLocks/>
          </p:cNvSpPr>
          <p:nvPr/>
        </p:nvSpPr>
        <p:spPr>
          <a:xfrm>
            <a:off x="188912" y="5106520"/>
            <a:ext cx="6878315" cy="134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Adjusted R</a:t>
            </a:r>
            <a:r>
              <a:rPr lang="en-US" sz="1600" baseline="30000" dirty="0"/>
              <a:t>2</a:t>
            </a:r>
            <a:r>
              <a:rPr lang="en-US" sz="1600" dirty="0"/>
              <a:t> = 0.947</a:t>
            </a:r>
          </a:p>
          <a:p>
            <a:r>
              <a:rPr lang="en-US" sz="1600" dirty="0"/>
              <a:t>Predicted Residual Sum of Squares = 1051.06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650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ABC53BC0-CB60-BC56-6474-05E0B62E6C2B}"/>
              </a:ext>
            </a:extLst>
          </p:cNvPr>
          <p:cNvSpPr txBox="1">
            <a:spLocks/>
          </p:cNvSpPr>
          <p:nvPr/>
        </p:nvSpPr>
        <p:spPr>
          <a:xfrm>
            <a:off x="406534" y="1041996"/>
            <a:ext cx="7962551" cy="498684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Sales Representatives were the most likely to leave</a:t>
            </a:r>
          </a:p>
          <a:p>
            <a:r>
              <a:rPr lang="en-US" dirty="0"/>
              <a:t>A higher monthly income led to less attrition</a:t>
            </a:r>
          </a:p>
          <a:p>
            <a:r>
              <a:rPr lang="en-US" dirty="0"/>
              <a:t>Employees who worked overtime were more likely to leave</a:t>
            </a:r>
          </a:p>
          <a:p>
            <a:pPr lvl="1"/>
            <a:r>
              <a:rPr lang="en-US" dirty="0"/>
              <a:t>Further analysis could include the amount of over time worked</a:t>
            </a:r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08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C1E7-F202-BEA9-6849-84E42CA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875C-4802-2404-3FB9-1AE9367E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32" y="1295543"/>
            <a:ext cx="8745363" cy="2133457"/>
          </a:xfrm>
        </p:spPr>
        <p:txBody>
          <a:bodyPr/>
          <a:lstStyle/>
          <a:p>
            <a:r>
              <a:rPr lang="en-US" dirty="0"/>
              <a:t>Tadd Backus</a:t>
            </a:r>
          </a:p>
          <a:p>
            <a:pPr lvl="1"/>
            <a:r>
              <a:rPr lang="en-US" dirty="0"/>
              <a:t>tbackus@mail.smu.edu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189-9BDC-905D-0A81-7602EC953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59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3" y="788183"/>
            <a:ext cx="3464632" cy="970279"/>
          </a:xfrm>
        </p:spPr>
        <p:txBody>
          <a:bodyPr anchor="t">
            <a:normAutofit/>
          </a:bodyPr>
          <a:lstStyle/>
          <a:p>
            <a:r>
              <a:rPr lang="en-US" dirty="0"/>
              <a:t>Employee Attrition Data</a:t>
            </a:r>
          </a:p>
          <a:p>
            <a:pPr lvl="1"/>
            <a:r>
              <a:rPr lang="en-US" dirty="0"/>
              <a:t>870 rows and 37 columns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B745E6F-C62D-2ADC-0900-5428C4A370AB}"/>
              </a:ext>
            </a:extLst>
          </p:cNvPr>
          <p:cNvSpPr txBox="1">
            <a:spLocks/>
          </p:cNvSpPr>
          <p:nvPr/>
        </p:nvSpPr>
        <p:spPr>
          <a:xfrm>
            <a:off x="89832" y="2372237"/>
            <a:ext cx="8852831" cy="4256845"/>
          </a:xfrm>
          <a:prstGeom prst="rect">
            <a:avLst/>
          </a:prstGeom>
        </p:spPr>
        <p:txBody>
          <a:bodyPr vert="horz" lIns="0" tIns="0" rIns="0" bIns="0" numCol="3" rtlCol="0" anchor="t">
            <a:normAutofit fontScale="70000" lnSpcReduction="20000"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</a:t>
            </a:r>
          </a:p>
          <a:p>
            <a:r>
              <a:rPr lang="en-US" dirty="0"/>
              <a:t>Age</a:t>
            </a:r>
          </a:p>
          <a:p>
            <a:r>
              <a:rPr lang="en-US" dirty="0"/>
              <a:t>Attrition</a:t>
            </a:r>
          </a:p>
          <a:p>
            <a:r>
              <a:rPr lang="en-US" dirty="0" err="1"/>
              <a:t>BusinessTravel</a:t>
            </a:r>
            <a:endParaRPr lang="en-US" dirty="0"/>
          </a:p>
          <a:p>
            <a:r>
              <a:rPr lang="en-US" dirty="0" err="1"/>
              <a:t>DailyRate</a:t>
            </a:r>
            <a:endParaRPr lang="en-US" dirty="0"/>
          </a:p>
          <a:p>
            <a:r>
              <a:rPr lang="en-US" dirty="0"/>
              <a:t>Department</a:t>
            </a:r>
          </a:p>
          <a:p>
            <a:r>
              <a:rPr lang="en-US" dirty="0" err="1"/>
              <a:t>DistanceFromHome</a:t>
            </a:r>
            <a:endParaRPr lang="en-US" dirty="0"/>
          </a:p>
          <a:p>
            <a:r>
              <a:rPr lang="en-US" dirty="0"/>
              <a:t>Education</a:t>
            </a:r>
          </a:p>
          <a:p>
            <a:r>
              <a:rPr lang="en-US" dirty="0"/>
              <a:t>Education Field</a:t>
            </a:r>
          </a:p>
          <a:p>
            <a:r>
              <a:rPr lang="en-US" dirty="0" err="1"/>
              <a:t>EmployeeCount</a:t>
            </a:r>
            <a:endParaRPr lang="en-US" dirty="0"/>
          </a:p>
          <a:p>
            <a:r>
              <a:rPr lang="en-US" dirty="0" err="1"/>
              <a:t>EmployeeNumber</a:t>
            </a:r>
            <a:endParaRPr lang="en-US" dirty="0"/>
          </a:p>
          <a:p>
            <a:r>
              <a:rPr lang="en-US" dirty="0" err="1"/>
              <a:t>EnvironmentSatisfaction</a:t>
            </a:r>
            <a:endParaRPr lang="en-US" dirty="0"/>
          </a:p>
          <a:p>
            <a:r>
              <a:rPr lang="en-US" dirty="0"/>
              <a:t>Gender</a:t>
            </a:r>
          </a:p>
          <a:p>
            <a:r>
              <a:rPr lang="en-US" dirty="0" err="1"/>
              <a:t>HourlyRate</a:t>
            </a:r>
            <a:endParaRPr lang="en-US" dirty="0"/>
          </a:p>
          <a:p>
            <a:r>
              <a:rPr lang="en-US" dirty="0" err="1"/>
              <a:t>JobInvolvement</a:t>
            </a:r>
            <a:endParaRPr lang="en-US" dirty="0"/>
          </a:p>
          <a:p>
            <a:r>
              <a:rPr lang="en-US" dirty="0" err="1"/>
              <a:t>JobLevel</a:t>
            </a:r>
            <a:endParaRPr lang="en-US" dirty="0"/>
          </a:p>
          <a:p>
            <a:r>
              <a:rPr lang="en-US" dirty="0" err="1"/>
              <a:t>JobRole</a:t>
            </a:r>
            <a:endParaRPr lang="en-US" dirty="0"/>
          </a:p>
          <a:p>
            <a:r>
              <a:rPr lang="en-US" dirty="0" err="1"/>
              <a:t>JobSatisfaction</a:t>
            </a:r>
            <a:endParaRPr lang="en-US" dirty="0"/>
          </a:p>
          <a:p>
            <a:r>
              <a:rPr lang="en-US" dirty="0" err="1"/>
              <a:t>MaritalStatus</a:t>
            </a:r>
            <a:endParaRPr lang="en-US" dirty="0"/>
          </a:p>
          <a:p>
            <a:r>
              <a:rPr lang="en-US" dirty="0" err="1"/>
              <a:t>MonthlyIncome</a:t>
            </a:r>
            <a:endParaRPr lang="en-US" dirty="0"/>
          </a:p>
          <a:p>
            <a:r>
              <a:rPr lang="en-US" dirty="0" err="1"/>
              <a:t>NumCompaniesWorked</a:t>
            </a:r>
            <a:endParaRPr lang="en-US" dirty="0"/>
          </a:p>
          <a:p>
            <a:r>
              <a:rPr lang="en-US" dirty="0"/>
              <a:t>Over18</a:t>
            </a:r>
          </a:p>
          <a:p>
            <a:r>
              <a:rPr lang="en-US" dirty="0" err="1"/>
              <a:t>OverTime</a:t>
            </a:r>
            <a:endParaRPr lang="en-US" dirty="0"/>
          </a:p>
          <a:p>
            <a:r>
              <a:rPr lang="en-US" dirty="0" err="1"/>
              <a:t>PercentSalaryHike</a:t>
            </a:r>
            <a:endParaRPr lang="en-US" dirty="0"/>
          </a:p>
          <a:p>
            <a:r>
              <a:rPr lang="en-US" dirty="0" err="1"/>
              <a:t>PerformanceRating</a:t>
            </a:r>
            <a:endParaRPr lang="en-US" dirty="0"/>
          </a:p>
          <a:p>
            <a:r>
              <a:rPr lang="en-US" dirty="0" err="1"/>
              <a:t>RelationshipSatisfaction</a:t>
            </a:r>
            <a:endParaRPr lang="en-US" dirty="0"/>
          </a:p>
          <a:p>
            <a:r>
              <a:rPr lang="en-US" dirty="0" err="1"/>
              <a:t>StandardHours</a:t>
            </a:r>
            <a:endParaRPr lang="en-US" dirty="0"/>
          </a:p>
          <a:p>
            <a:r>
              <a:rPr lang="en-US" dirty="0" err="1"/>
              <a:t>StockOptionLevel</a:t>
            </a:r>
            <a:endParaRPr lang="en-US" dirty="0"/>
          </a:p>
          <a:p>
            <a:r>
              <a:rPr lang="en-US" dirty="0" err="1"/>
              <a:t>TotalWorkingYears</a:t>
            </a:r>
            <a:endParaRPr lang="en-US" dirty="0"/>
          </a:p>
          <a:p>
            <a:r>
              <a:rPr lang="en-US" dirty="0" err="1"/>
              <a:t>TrainingTimesLastYear</a:t>
            </a:r>
            <a:endParaRPr lang="en-US" dirty="0"/>
          </a:p>
          <a:p>
            <a:r>
              <a:rPr lang="en-US" dirty="0" err="1"/>
              <a:t>WorkLifeBalance</a:t>
            </a:r>
            <a:endParaRPr lang="en-US" dirty="0"/>
          </a:p>
          <a:p>
            <a:r>
              <a:rPr lang="en-US" dirty="0" err="1"/>
              <a:t>YearsAtCompany</a:t>
            </a:r>
            <a:endParaRPr lang="en-US" dirty="0"/>
          </a:p>
          <a:p>
            <a:r>
              <a:rPr lang="en-US" dirty="0" err="1"/>
              <a:t>YearsInCurrentRole</a:t>
            </a:r>
            <a:endParaRPr lang="en-US" dirty="0"/>
          </a:p>
          <a:p>
            <a:r>
              <a:rPr lang="en-US" dirty="0" err="1"/>
              <a:t>YearsSinceLastPromotion</a:t>
            </a:r>
            <a:endParaRPr lang="en-US" dirty="0"/>
          </a:p>
          <a:p>
            <a:r>
              <a:rPr lang="en-US" dirty="0" err="1"/>
              <a:t>YearsWithCurrManager</a:t>
            </a:r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77DCB7-9D54-6A86-855B-9948AB910AA8}"/>
              </a:ext>
            </a:extLst>
          </p:cNvPr>
          <p:cNvGrpSpPr/>
          <p:nvPr/>
        </p:nvGrpSpPr>
        <p:grpSpPr>
          <a:xfrm>
            <a:off x="89832" y="2957022"/>
            <a:ext cx="4707250" cy="3157851"/>
            <a:chOff x="89832" y="2957022"/>
            <a:chExt cx="4707250" cy="31578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CCBFAC-F0F7-807F-2887-51CB44312B08}"/>
                </a:ext>
              </a:extLst>
            </p:cNvPr>
            <p:cNvSpPr/>
            <p:nvPr/>
          </p:nvSpPr>
          <p:spPr>
            <a:xfrm>
              <a:off x="89832" y="2957022"/>
              <a:ext cx="1093580" cy="365126"/>
            </a:xfrm>
            <a:prstGeom prst="rect">
              <a:avLst/>
            </a:prstGeom>
            <a:noFill/>
            <a:ln w="25400">
              <a:solidFill>
                <a:srgbClr val="C10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2E5139-9E61-F50B-0CC3-DE0671D3347E}"/>
                </a:ext>
              </a:extLst>
            </p:cNvPr>
            <p:cNvSpPr/>
            <p:nvPr/>
          </p:nvSpPr>
          <p:spPr>
            <a:xfrm>
              <a:off x="89832" y="4016814"/>
              <a:ext cx="1443546" cy="365125"/>
            </a:xfrm>
            <a:prstGeom prst="rect">
              <a:avLst/>
            </a:prstGeom>
            <a:noFill/>
            <a:ln w="25400">
              <a:solidFill>
                <a:srgbClr val="C10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43D872-2B2D-36C7-7C76-8EB017CCE330}"/>
                </a:ext>
              </a:extLst>
            </p:cNvPr>
            <p:cNvSpPr/>
            <p:nvPr/>
          </p:nvSpPr>
          <p:spPr>
            <a:xfrm>
              <a:off x="3034302" y="3670299"/>
              <a:ext cx="1101600" cy="365125"/>
            </a:xfrm>
            <a:prstGeom prst="rect">
              <a:avLst/>
            </a:prstGeom>
            <a:noFill/>
            <a:ln w="25400">
              <a:solidFill>
                <a:srgbClr val="C10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8DD497-02D3-9189-3B11-A712F1BB6031}"/>
                </a:ext>
              </a:extLst>
            </p:cNvPr>
            <p:cNvSpPr/>
            <p:nvPr/>
          </p:nvSpPr>
          <p:spPr>
            <a:xfrm>
              <a:off x="3034301" y="4689715"/>
              <a:ext cx="1762781" cy="365125"/>
            </a:xfrm>
            <a:prstGeom prst="rect">
              <a:avLst/>
            </a:prstGeom>
            <a:noFill/>
            <a:ln w="25400">
              <a:solidFill>
                <a:srgbClr val="C10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738C5-8B2D-CB74-0CEC-BA924C00D469}"/>
                </a:ext>
              </a:extLst>
            </p:cNvPr>
            <p:cNvSpPr/>
            <p:nvPr/>
          </p:nvSpPr>
          <p:spPr>
            <a:xfrm>
              <a:off x="3034302" y="5749748"/>
              <a:ext cx="1284480" cy="365125"/>
            </a:xfrm>
            <a:prstGeom prst="rect">
              <a:avLst/>
            </a:prstGeom>
            <a:noFill/>
            <a:ln w="25400">
              <a:solidFill>
                <a:srgbClr val="C10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D9CE5-530A-693B-74CC-93B1FAD6F5CD}"/>
                </a:ext>
              </a:extLst>
            </p:cNvPr>
            <p:cNvSpPr/>
            <p:nvPr/>
          </p:nvSpPr>
          <p:spPr>
            <a:xfrm>
              <a:off x="3034300" y="4038667"/>
              <a:ext cx="1762781" cy="365125"/>
            </a:xfrm>
            <a:prstGeom prst="rect">
              <a:avLst/>
            </a:prstGeom>
            <a:noFill/>
            <a:ln w="25400">
              <a:solidFill>
                <a:srgbClr val="C10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E6A383-F7FD-3FDD-2D6F-6CE713B754BB}"/>
              </a:ext>
            </a:extLst>
          </p:cNvPr>
          <p:cNvSpPr txBox="1"/>
          <p:nvPr/>
        </p:nvSpPr>
        <p:spPr>
          <a:xfrm>
            <a:off x="4891624" y="945152"/>
            <a:ext cx="2405575" cy="369332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 of interest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985130"/>
            <a:ext cx="8548689" cy="3625140"/>
          </a:xfrm>
        </p:spPr>
        <p:txBody>
          <a:bodyPr anchor="t">
            <a:normAutofit/>
          </a:bodyPr>
          <a:lstStyle/>
          <a:p>
            <a:r>
              <a:rPr lang="en-US" dirty="0"/>
              <a:t>Find the factors that contribute the most to employee attrition</a:t>
            </a:r>
          </a:p>
          <a:p>
            <a:pPr lvl="1"/>
            <a:r>
              <a:rPr lang="en-US" dirty="0"/>
              <a:t>Job Role/Department</a:t>
            </a:r>
          </a:p>
          <a:p>
            <a:pPr lvl="1"/>
            <a:r>
              <a:rPr lang="en-US" dirty="0"/>
              <a:t>Monthly Income</a:t>
            </a:r>
          </a:p>
          <a:p>
            <a:pPr lvl="1"/>
            <a:r>
              <a:rPr lang="en-US" dirty="0"/>
              <a:t>Over Time</a:t>
            </a:r>
          </a:p>
          <a:p>
            <a:r>
              <a:rPr lang="en-US" dirty="0"/>
              <a:t>Identify any trends that exist amongst job roles</a:t>
            </a:r>
          </a:p>
          <a:p>
            <a:pPr lvl="1"/>
            <a:r>
              <a:rPr lang="en-US" dirty="0"/>
              <a:t>Monthly Income</a:t>
            </a:r>
          </a:p>
          <a:p>
            <a:pPr lvl="1"/>
            <a:r>
              <a:rPr lang="en-US" dirty="0"/>
              <a:t>Job 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79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impact on attrition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7C96EF7-69D3-6A5B-E53E-F77A053AA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451372"/>
              </p:ext>
            </p:extLst>
          </p:nvPr>
        </p:nvGraphicFramePr>
        <p:xfrm>
          <a:off x="334962" y="5051055"/>
          <a:ext cx="3804920" cy="1512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2358375634"/>
                    </a:ext>
                  </a:extLst>
                </a:gridCol>
                <a:gridCol w="946126">
                  <a:extLst>
                    <a:ext uri="{9D8B030D-6E8A-4147-A177-3AD203B41FA5}">
                      <a16:colId xmlns:a16="http://schemas.microsoft.com/office/drawing/2014/main" val="206791485"/>
                    </a:ext>
                  </a:extLst>
                </a:gridCol>
                <a:gridCol w="1064284">
                  <a:extLst>
                    <a:ext uri="{9D8B030D-6E8A-4147-A177-3AD203B41FA5}">
                      <a16:colId xmlns:a16="http://schemas.microsoft.com/office/drawing/2014/main" val="682475619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76299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R&amp;D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84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077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93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Attrition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21.61%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3025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226D3-3713-4BEE-5200-78280D75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730862"/>
            <a:ext cx="6032500" cy="412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08C81F-5C59-4A16-43CC-7331F2E70153}"/>
              </a:ext>
            </a:extLst>
          </p:cNvPr>
          <p:cNvSpPr/>
          <p:nvPr/>
        </p:nvSpPr>
        <p:spPr>
          <a:xfrm>
            <a:off x="3472207" y="5051054"/>
            <a:ext cx="667675" cy="1512697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D3EAD197-E1A8-1271-D6C4-55CB107EB59D}"/>
              </a:ext>
            </a:extLst>
          </p:cNvPr>
          <p:cNvSpPr txBox="1">
            <a:spLocks/>
          </p:cNvSpPr>
          <p:nvPr/>
        </p:nvSpPr>
        <p:spPr>
          <a:xfrm>
            <a:off x="6494072" y="825021"/>
            <a:ext cx="2326371" cy="20025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Employees in the Sales Department had a higher percentage of employee attrition than the other departments.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050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Job Role impact on attrition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7C96EF7-69D3-6A5B-E53E-F77A053AA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076925"/>
              </p:ext>
            </p:extLst>
          </p:nvPr>
        </p:nvGraphicFramePr>
        <p:xfrm>
          <a:off x="334962" y="4963160"/>
          <a:ext cx="8067633" cy="1542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718">
                  <a:extLst>
                    <a:ext uri="{9D8B030D-6E8A-4147-A177-3AD203B41FA5}">
                      <a16:colId xmlns:a16="http://schemas.microsoft.com/office/drawing/2014/main" val="2358375634"/>
                    </a:ext>
                  </a:extLst>
                </a:gridCol>
                <a:gridCol w="947856">
                  <a:extLst>
                    <a:ext uri="{9D8B030D-6E8A-4147-A177-3AD203B41FA5}">
                      <a16:colId xmlns:a16="http://schemas.microsoft.com/office/drawing/2014/main" val="206791485"/>
                    </a:ext>
                  </a:extLst>
                </a:gridCol>
                <a:gridCol w="909988">
                  <a:extLst>
                    <a:ext uri="{9D8B030D-6E8A-4147-A177-3AD203B41FA5}">
                      <a16:colId xmlns:a16="http://schemas.microsoft.com/office/drawing/2014/main" val="682475619"/>
                    </a:ext>
                  </a:extLst>
                </a:gridCol>
                <a:gridCol w="662991">
                  <a:extLst>
                    <a:ext uri="{9D8B030D-6E8A-4147-A177-3AD203B41FA5}">
                      <a16:colId xmlns:a16="http://schemas.microsoft.com/office/drawing/2014/main" val="762991367"/>
                    </a:ext>
                  </a:extLst>
                </a:gridCol>
                <a:gridCol w="790298">
                  <a:extLst>
                    <a:ext uri="{9D8B030D-6E8A-4147-A177-3AD203B41FA5}">
                      <a16:colId xmlns:a16="http://schemas.microsoft.com/office/drawing/2014/main" val="883395578"/>
                    </a:ext>
                  </a:extLst>
                </a:gridCol>
                <a:gridCol w="730681">
                  <a:extLst>
                    <a:ext uri="{9D8B030D-6E8A-4147-A177-3AD203B41FA5}">
                      <a16:colId xmlns:a16="http://schemas.microsoft.com/office/drawing/2014/main" val="283028944"/>
                    </a:ext>
                  </a:extLst>
                </a:gridCol>
                <a:gridCol w="805989">
                  <a:extLst>
                    <a:ext uri="{9D8B030D-6E8A-4147-A177-3AD203B41FA5}">
                      <a16:colId xmlns:a16="http://schemas.microsoft.com/office/drawing/2014/main" val="3980339261"/>
                    </a:ext>
                  </a:extLst>
                </a:gridCol>
                <a:gridCol w="831988">
                  <a:extLst>
                    <a:ext uri="{9D8B030D-6E8A-4147-A177-3AD203B41FA5}">
                      <a16:colId xmlns:a16="http://schemas.microsoft.com/office/drawing/2014/main" val="3535661430"/>
                    </a:ext>
                  </a:extLst>
                </a:gridCol>
                <a:gridCol w="675991">
                  <a:extLst>
                    <a:ext uri="{9D8B030D-6E8A-4147-A177-3AD203B41FA5}">
                      <a16:colId xmlns:a16="http://schemas.microsoft.com/office/drawing/2014/main" val="1727698636"/>
                    </a:ext>
                  </a:extLst>
                </a:gridCol>
                <a:gridCol w="685133">
                  <a:extLst>
                    <a:ext uri="{9D8B030D-6E8A-4147-A177-3AD203B41FA5}">
                      <a16:colId xmlns:a16="http://schemas.microsoft.com/office/drawing/2014/main" val="211722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Healthcare Rep.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 Tech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Manuf. Director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Director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Scientist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 Exec.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 Rep.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84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077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93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Attrition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22.22%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45.28%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3025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CCC09-7B3C-A379-BF3A-1AD37C26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730862"/>
            <a:ext cx="6032500" cy="412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10A73-90E3-C743-51CD-7BFADBD4B7B0}"/>
              </a:ext>
            </a:extLst>
          </p:cNvPr>
          <p:cNvSpPr/>
          <p:nvPr/>
        </p:nvSpPr>
        <p:spPr>
          <a:xfrm>
            <a:off x="7709096" y="4963160"/>
            <a:ext cx="693500" cy="1542034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55F8E0-1A6E-92D1-EA24-70F5C05CBE3C}"/>
              </a:ext>
            </a:extLst>
          </p:cNvPr>
          <p:cNvSpPr/>
          <p:nvPr/>
        </p:nvSpPr>
        <p:spPr>
          <a:xfrm>
            <a:off x="4668128" y="4963160"/>
            <a:ext cx="731520" cy="1542034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6FD3A9-7E6C-2913-6567-AD6AF18ABCED}"/>
              </a:ext>
            </a:extLst>
          </p:cNvPr>
          <p:cNvSpPr/>
          <p:nvPr/>
        </p:nvSpPr>
        <p:spPr>
          <a:xfrm>
            <a:off x="5399647" y="4963160"/>
            <a:ext cx="813816" cy="1542034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7105DFFF-3F35-FAB1-1BDD-AE1329ED4154}"/>
              </a:ext>
            </a:extLst>
          </p:cNvPr>
          <p:cNvSpPr txBox="1">
            <a:spLocks/>
          </p:cNvSpPr>
          <p:nvPr/>
        </p:nvSpPr>
        <p:spPr>
          <a:xfrm>
            <a:off x="6494072" y="825021"/>
            <a:ext cx="2326371" cy="286232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Sales Representatives had a significantly higher percentage of attrition than other roles</a:t>
            </a:r>
          </a:p>
          <a:p>
            <a:r>
              <a:rPr lang="en-US" sz="1800" dirty="0"/>
              <a:t>Manufacturing and Research Directors both had very low rates of attrition.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971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14A4A9-EC8F-3D91-B9AD-E357E484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733864"/>
            <a:ext cx="5715000" cy="60960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Job Role and Education Field impact on attrition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63372-675B-0BE2-DA9B-9D9C24267849}"/>
              </a:ext>
            </a:extLst>
          </p:cNvPr>
          <p:cNvSpPr/>
          <p:nvPr/>
        </p:nvSpPr>
        <p:spPr>
          <a:xfrm>
            <a:off x="618978" y="914400"/>
            <a:ext cx="4951828" cy="664698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0772DD-CCF3-85A6-0690-21BF950AA3B2}"/>
              </a:ext>
            </a:extLst>
          </p:cNvPr>
          <p:cNvSpPr/>
          <p:nvPr/>
        </p:nvSpPr>
        <p:spPr>
          <a:xfrm>
            <a:off x="546169" y="4684542"/>
            <a:ext cx="2703468" cy="594360"/>
          </a:xfrm>
          <a:prstGeom prst="rect">
            <a:avLst/>
          </a:prstGeom>
          <a:noFill/>
          <a:ln w="25400">
            <a:solidFill>
              <a:srgbClr val="C10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AB23DE00-2B0B-7B34-8FF3-B363E3464DCB}"/>
              </a:ext>
            </a:extLst>
          </p:cNvPr>
          <p:cNvSpPr txBox="1">
            <a:spLocks/>
          </p:cNvSpPr>
          <p:nvPr/>
        </p:nvSpPr>
        <p:spPr>
          <a:xfrm>
            <a:off x="6494072" y="825020"/>
            <a:ext cx="2326371" cy="411887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Sales Representatives had significant rates of attrition regardless of education field</a:t>
            </a:r>
          </a:p>
          <a:p>
            <a:r>
              <a:rPr lang="en-US" sz="1800" dirty="0"/>
              <a:t>Laboratory Technicians seem to have a higher attrition rate if their education was in Life Sciences rather than other educations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045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Monthly Income impact on attrition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5134224"/>
            <a:ext cx="8548689" cy="1121966"/>
          </a:xfrm>
        </p:spPr>
        <p:txBody>
          <a:bodyPr>
            <a:normAutofit/>
          </a:bodyPr>
          <a:lstStyle/>
          <a:p>
            <a:r>
              <a:rPr lang="en-US" dirty="0"/>
              <a:t>There seems to be a difference in monthly incomes</a:t>
            </a:r>
          </a:p>
          <a:p>
            <a:r>
              <a:rPr lang="en-US" dirty="0"/>
              <a:t>However, the data looks heavily right skewed.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D171D-F551-1E6A-4DB0-D984E2864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822960"/>
            <a:ext cx="4127500" cy="412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B386B-AA22-2620-A3EC-1845263F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22960"/>
            <a:ext cx="4127500" cy="412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50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Monthly Income impact on attrition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5134224"/>
            <a:ext cx="8548689" cy="11219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After log transforming a two-sample t-test was performed on the monthly income data.</a:t>
            </a:r>
          </a:p>
          <a:p>
            <a:r>
              <a:rPr lang="en-US" dirty="0"/>
              <a:t>There is evidence to suggest that the median income for workers who quit is lower than workers who did not quit (p-value&lt;0.000001).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84D88-48AB-CE64-2758-0C746920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822960"/>
            <a:ext cx="4127500" cy="412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93DC7-E565-9C87-0E85-AE84F3D11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22960"/>
            <a:ext cx="4127500" cy="412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761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Monthly Income and Job Role’s impact on Attrition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7577-0199-FFFE-CE4B-B004C225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04" y="914082"/>
            <a:ext cx="4699000" cy="5715000"/>
          </a:xfrm>
          <a:prstGeom prst="rect">
            <a:avLst/>
          </a:prstGeom>
        </p:spPr>
      </p:pic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514B080B-A56A-C68A-2151-3FEAA9180AE8}"/>
              </a:ext>
            </a:extLst>
          </p:cNvPr>
          <p:cNvSpPr txBox="1">
            <a:spLocks/>
          </p:cNvSpPr>
          <p:nvPr/>
        </p:nvSpPr>
        <p:spPr>
          <a:xfrm>
            <a:off x="5487176" y="914082"/>
            <a:ext cx="2326371" cy="411887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Attrition of Sales Representatives didn’t seem to be impacted by Monthly Income</a:t>
            </a:r>
          </a:p>
          <a:p>
            <a:r>
              <a:rPr lang="en-US" sz="1800" dirty="0"/>
              <a:t>Managers had a higher attrition rate at higher Monthly Incomes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4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5.7|8.8|2.9|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5.6|3.9|1.3|7|3.8|1.6|5.2|2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5.8|4.8|1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3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8|6.2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.4|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5.2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2.6"/>
</p:tagLst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15171</TotalTime>
  <Words>693</Words>
  <Application>Microsoft Macintosh PowerPoint</Application>
  <PresentationFormat>Custom</PresentationFormat>
  <Paragraphs>260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Times New Roman</vt:lpstr>
      <vt:lpstr>brand 2019</vt:lpstr>
      <vt:lpstr>Employee Attrition</vt:lpstr>
      <vt:lpstr>What is the Data?</vt:lpstr>
      <vt:lpstr>The problem</vt:lpstr>
      <vt:lpstr>Department impact on attrition</vt:lpstr>
      <vt:lpstr>Job Role impact on attrition</vt:lpstr>
      <vt:lpstr>Job Role and Education Field impact on attrition</vt:lpstr>
      <vt:lpstr>Monthly Income impact on attrition</vt:lpstr>
      <vt:lpstr>Monthly Income impact on attrition</vt:lpstr>
      <vt:lpstr>Monthly Income and Job Role’s impact on Attrition</vt:lpstr>
      <vt:lpstr>Over Time’s effect on Attrition</vt:lpstr>
      <vt:lpstr>Job Satisfaction’s effect on Attrition for different Job Roles</vt:lpstr>
      <vt:lpstr>Attrition Prediction Model</vt:lpstr>
      <vt:lpstr>Attrition Prediction Model performance</vt:lpstr>
      <vt:lpstr>Monthly Income Prediction Model</vt:lpstr>
      <vt:lpstr>Summary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Backus, Tadd</cp:lastModifiedBy>
  <cp:revision>84</cp:revision>
  <cp:lastPrinted>2021-05-12T17:20:55Z</cp:lastPrinted>
  <dcterms:created xsi:type="dcterms:W3CDTF">2021-08-31T14:05:53Z</dcterms:created>
  <dcterms:modified xsi:type="dcterms:W3CDTF">2022-08-05T16:22:06Z</dcterms:modified>
</cp:coreProperties>
</file>